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embeddings/oleObject4.bin" ContentType="application/vnd.openxmlformats-officedocument.oleObject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embeddings/oleObject5.bin" ContentType="application/vnd.openxmlformats-officedocument.oleObject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embeddings/oleObject6.bin" ContentType="application/vnd.openxmlformats-officedocument.oleObject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embeddings/oleObject2.bin" ContentType="application/vnd.openxmlformats-officedocument.oleObject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commentAuthors.xml" ContentType="application/vnd.openxmlformats-officedocument.presentationml.commentAuthors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embeddings/oleObject7.bin" ContentType="application/vnd.openxmlformats-officedocument.oleObject"/>
  <Override PartName="/ppt/comments/comment1.xml" ContentType="application/vnd.openxmlformats-officedocument.presentationml.comments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embeddings/oleObject3.bin" ContentType="application/vnd.openxmlformats-officedocument.oleObject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9" r:id="rId4"/>
    <p:sldId id="258" r:id="rId5"/>
    <p:sldId id="260" r:id="rId6"/>
    <p:sldId id="261" r:id="rId7"/>
    <p:sldId id="268" r:id="rId8"/>
    <p:sldId id="264" r:id="rId9"/>
    <p:sldId id="269" r:id="rId10"/>
    <p:sldId id="266" r:id="rId11"/>
    <p:sldId id="267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9" r:id="rId27"/>
    <p:sldId id="285" r:id="rId28"/>
    <p:sldId id="286" r:id="rId29"/>
    <p:sldId id="287" r:id="rId30"/>
    <p:sldId id="289" r:id="rId31"/>
    <p:sldId id="288" r:id="rId32"/>
    <p:sldId id="312" r:id="rId33"/>
    <p:sldId id="290" r:id="rId34"/>
    <p:sldId id="291" r:id="rId35"/>
    <p:sldId id="292" r:id="rId36"/>
    <p:sldId id="308" r:id="rId37"/>
    <p:sldId id="311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Steven" initials="SN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04" y="-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commentAuthors" Target="commentAuthors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0" dt="2013-01-31T22:33:14.581" idx="2">
    <p:pos x="2705" y="1248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5D4CD-6A91-4DB3-901A-9808768E1A36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11F6D-645E-4A5D-9D98-8C9B261A6E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4820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1F6D-645E-4A5D-9D98-8C9B261A6E5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71334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event a happened, then event B cannot happen at the same time</a:t>
            </a:r>
          </a:p>
          <a:p>
            <a:r>
              <a:rPr lang="en-US" dirty="0" smtClean="0"/>
              <a:t>Event with one outcome only</a:t>
            </a:r>
          </a:p>
          <a:p>
            <a:r>
              <a:rPr lang="en-US" dirty="0" smtClean="0"/>
              <a:t>Page 105, seed example</a:t>
            </a:r>
            <a:r>
              <a:rPr lang="en-US" baseline="0" dirty="0" smtClean="0"/>
              <a:t> from chapter 2</a:t>
            </a:r>
            <a:endParaRPr lang="en-US" dirty="0" smtClean="0"/>
          </a:p>
          <a:p>
            <a:r>
              <a:rPr lang="en-US" dirty="0" smtClean="0"/>
              <a:t>Ex:</a:t>
            </a:r>
            <a:r>
              <a:rPr lang="en-US" baseline="0" dirty="0" smtClean="0"/>
              <a:t> either bird showed up and took seeds</a:t>
            </a:r>
          </a:p>
          <a:p>
            <a:r>
              <a:rPr lang="en-US" baseline="0" dirty="0" smtClean="0"/>
              <a:t>Or it was there and and didn’t take seeds or</a:t>
            </a:r>
          </a:p>
          <a:p>
            <a:r>
              <a:rPr lang="en-US" baseline="0" dirty="0" smtClean="0"/>
              <a:t>It was never there.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1F6D-645E-4A5D-9D98-8C9B261A6E5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Probabiliy</a:t>
            </a:r>
            <a:r>
              <a:rPr lang="en-US" dirty="0" smtClean="0"/>
              <a:t> of harvesting male fish that are larger that 30 cm from a river</a:t>
            </a:r>
          </a:p>
          <a:p>
            <a:r>
              <a:rPr lang="en-US" dirty="0" smtClean="0"/>
              <a:t>Have to subtract A&amp;B because you already accounted for it once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1F6D-645E-4A5D-9D98-8C9B261A6E5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Event</a:t>
            </a:r>
            <a:r>
              <a:rPr lang="en-US" baseline="0" dirty="0" smtClean="0"/>
              <a:t> A has no influence on event B</a:t>
            </a:r>
          </a:p>
          <a:p>
            <a:r>
              <a:rPr lang="en-US" baseline="0" dirty="0" smtClean="0"/>
              <a:t>Knowing something about A has no effect on B</a:t>
            </a:r>
          </a:p>
          <a:p>
            <a:r>
              <a:rPr lang="en-US" baseline="0" dirty="0" smtClean="0"/>
              <a:t>Multiply </a:t>
            </a:r>
            <a:r>
              <a:rPr lang="en-US" baseline="0" dirty="0" err="1" smtClean="0"/>
              <a:t>probs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Lay 40 eggs per </a:t>
            </a:r>
            <a:r>
              <a:rPr lang="en-US" baseline="0" dirty="0" err="1" smtClean="0"/>
              <a:t>yer</a:t>
            </a: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1F6D-645E-4A5D-9D98-8C9B261A6E5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Outcome of one depends</a:t>
            </a:r>
            <a:r>
              <a:rPr lang="en-US" baseline="0" dirty="0" smtClean="0"/>
              <a:t> on the outcome of previous event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5223B-C653-F049-901B-58103EB7683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 normal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1F6D-645E-4A5D-9D98-8C9B261A6E5E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0E873-A144-4119-8E11-88941D4DCD8E}" type="datetimeFigureOut">
              <a:rPr lang="en-US" smtClean="0"/>
              <a:pPr/>
              <a:t>2/5/13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F472C-2987-4C06-A24B-248413CA8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oleObject" Target="../embeddings/oleObject3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4" Type="http://schemas.openxmlformats.org/officeDocument/2006/relationships/image" Target="../media/image22.wmf"/><Relationship Id="rId5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28.jpe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32.jpe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mhlc7peGlGg" TargetMode="External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3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r>
              <a:rPr lang="en-US" dirty="0" smtClean="0"/>
              <a:t>What is a probability distribution?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It is the set of probabilities on a sample space or set of outcomes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en-US" dirty="0" smtClean="0"/>
              <a:t>The number of trials until you get a single failure (or the number of failures until you get a single success)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83680"/>
            <a:ext cx="4876800" cy="435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4725" y="2819400"/>
            <a:ext cx="56292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Beta-Binomial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r="3529" b="12806"/>
          <a:stretch>
            <a:fillRect/>
          </a:stretch>
        </p:blipFill>
        <p:spPr bwMode="auto">
          <a:xfrm>
            <a:off x="152400" y="838200"/>
            <a:ext cx="624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0" y="2209800"/>
            <a:ext cx="55245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010400" cy="1143000"/>
          </a:xfrm>
        </p:spPr>
        <p:txBody>
          <a:bodyPr/>
          <a:lstStyle/>
          <a:p>
            <a:r>
              <a:rPr lang="en-US" b="1" u="sng"/>
              <a:t>Continuous Distributions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8229600" cy="4525963"/>
          </a:xfrm>
        </p:spPr>
        <p:txBody>
          <a:bodyPr/>
          <a:lstStyle/>
          <a:p>
            <a:r>
              <a:rPr lang="en-US"/>
              <a:t>Use probability density functions (pdf)</a:t>
            </a:r>
          </a:p>
        </p:txBody>
      </p:sp>
      <p:pic>
        <p:nvPicPr>
          <p:cNvPr id="13317" name="Picture 5" descr="ANd9GcQtOxzP14OwIbBIdvv1kFeXsovu836krCgIzQnMPIPJFtDbNjH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800" y="1143000"/>
            <a:ext cx="806450" cy="857250"/>
          </a:xfrm>
          <a:prstGeom prst="rect">
            <a:avLst/>
          </a:prstGeom>
          <a:noFill/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2590800" y="2590800"/>
            <a:ext cx="5410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4000" b="1"/>
              <a:t>Normal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4000" b="1"/>
              <a:t>Lognormal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4000" b="1"/>
              <a:t>Exponential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4000" b="1"/>
              <a:t>Gamma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8" name="Object 12"/>
          <p:cNvGraphicFramePr>
            <a:graphicFrameLocks noChangeAspect="1"/>
          </p:cNvGraphicFramePr>
          <p:nvPr/>
        </p:nvGraphicFramePr>
        <p:xfrm>
          <a:off x="609600" y="2284413"/>
          <a:ext cx="7315200" cy="4573587"/>
        </p:xfrm>
        <a:graphic>
          <a:graphicData uri="http://schemas.openxmlformats.org/presentationml/2006/ole">
            <p:oleObj spid="_x0000_s41986" name="Bitmap Image" r:id="rId3" imgW="10371429" imgH="6485714" progId="">
              <p:embed/>
            </p:oleObj>
          </a:graphicData>
        </a:graphic>
      </p:graphicFrame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09600" y="1066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What’s the probability we had 2 inches of rainfall last night?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V="1">
            <a:off x="4419600" y="2590800"/>
            <a:ext cx="0" cy="3657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V="1">
            <a:off x="1676400" y="2590800"/>
            <a:ext cx="27432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638800" y="26670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</a:rPr>
              <a:t>~20%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332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Probability density functions</a:t>
            </a: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4495800" y="1600200"/>
            <a:ext cx="3886200" cy="3048000"/>
          </a:xfrm>
          <a:custGeom>
            <a:avLst/>
            <a:gdLst>
              <a:gd name="G0" fmla="+- 2700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699" y="9117"/>
                  <a:pt x="2699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85800" y="2971800"/>
            <a:ext cx="53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/>
      <p:bldP spid="143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4413"/>
            <a:ext cx="7315200" cy="4573587"/>
          </a:xfrm>
          <a:prstGeom prst="rect">
            <a:avLst/>
          </a:prstGeom>
          <a:noFill/>
        </p:spPr>
      </p:pic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514600" y="1447800"/>
            <a:ext cx="400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Precision for continuous variables !</a:t>
            </a:r>
          </a:p>
          <a:p>
            <a:r>
              <a:rPr lang="en-US"/>
              <a:t>0% chance of getting </a:t>
            </a:r>
            <a:r>
              <a:rPr lang="en-US" i="1"/>
              <a:t>exactly</a:t>
            </a:r>
            <a:r>
              <a:rPr lang="en-US"/>
              <a:t> 2 inches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562600" y="26670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</a:rPr>
              <a:t>0%</a:t>
            </a: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 flipV="1">
            <a:off x="4419600" y="2590800"/>
            <a:ext cx="0" cy="3657600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0" y="0"/>
            <a:ext cx="332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Probability density functions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533400" y="685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What’s the probability we had 2 inches of rainfall last night?</a:t>
            </a: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685800" y="2971800"/>
            <a:ext cx="53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  <p:bldP spid="153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4413"/>
            <a:ext cx="7315200" cy="4573587"/>
          </a:xfrm>
          <a:prstGeom prst="rect">
            <a:avLst/>
          </a:prstGeom>
          <a:noFill/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62000" y="457200"/>
            <a:ext cx="708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What is the probability that rainfall is between 1.98 and 2.25 inches?</a:t>
            </a:r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V="1">
            <a:off x="4267200" y="2667000"/>
            <a:ext cx="0" cy="3657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V="1">
            <a:off x="4572000" y="2667000"/>
            <a:ext cx="0" cy="36576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048000" y="1447800"/>
            <a:ext cx="282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= 1.98</a:t>
            </a:r>
            <a:r>
              <a:rPr lang="en-US" sz="2800" u="sng"/>
              <a:t>&lt; </a:t>
            </a:r>
            <a:r>
              <a:rPr lang="en-US" sz="2800"/>
              <a:t>X </a:t>
            </a:r>
            <a:r>
              <a:rPr lang="en-US" sz="2800" u="sng"/>
              <a:t>&lt;</a:t>
            </a:r>
            <a:r>
              <a:rPr lang="en-US" sz="2800"/>
              <a:t> 2.25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0"/>
            <a:ext cx="332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Probability density functions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685800" y="2971800"/>
            <a:ext cx="53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7315200" cy="4573588"/>
          </a:xfrm>
          <a:prstGeom prst="rect">
            <a:avLst/>
          </a:prstGeom>
          <a:noFill/>
        </p:spPr>
      </p:pic>
      <p:sp>
        <p:nvSpPr>
          <p:cNvPr id="17410" name="Line 2"/>
          <p:cNvSpPr>
            <a:spLocks noChangeShapeType="1"/>
          </p:cNvSpPr>
          <p:nvPr/>
        </p:nvSpPr>
        <p:spPr bwMode="auto">
          <a:xfrm flipV="1">
            <a:off x="4419600" y="2743200"/>
            <a:ext cx="0" cy="3352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267200" y="2667000"/>
            <a:ext cx="304800" cy="35814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3352800" y="1447800"/>
            <a:ext cx="244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Area under the curve! 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0"/>
            <a:ext cx="332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Probability density functions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3048000" y="685800"/>
            <a:ext cx="282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= 1.98</a:t>
            </a:r>
            <a:r>
              <a:rPr lang="en-US" sz="2800" u="sng"/>
              <a:t>&lt; </a:t>
            </a:r>
            <a:r>
              <a:rPr lang="en-US" sz="2800"/>
              <a:t>X </a:t>
            </a:r>
            <a:r>
              <a:rPr lang="en-US" sz="2800" u="sng"/>
              <a:t>&lt;</a:t>
            </a:r>
            <a:r>
              <a:rPr lang="en-US" sz="2800"/>
              <a:t> 2.25</a:t>
            </a:r>
          </a:p>
        </p:txBody>
      </p:sp>
      <p:graphicFrame>
        <p:nvGraphicFramePr>
          <p:cNvPr id="17426" name="Object 18"/>
          <p:cNvGraphicFramePr>
            <a:graphicFrameLocks noChangeAspect="1"/>
          </p:cNvGraphicFramePr>
          <p:nvPr/>
        </p:nvGraphicFramePr>
        <p:xfrm>
          <a:off x="5486400" y="2362200"/>
          <a:ext cx="2057400" cy="1247775"/>
        </p:xfrm>
        <a:graphic>
          <a:graphicData uri="http://schemas.openxmlformats.org/presentationml/2006/ole">
            <p:oleObj spid="_x0000_s45058" name="Bitmap Image" r:id="rId4" imgW="1552792" imgH="942857" progId="">
              <p:embed/>
            </p:oleObj>
          </a:graphicData>
        </a:graphic>
      </p:graphicFrame>
      <p:sp>
        <p:nvSpPr>
          <p:cNvPr id="17428" name="Freeform 20"/>
          <p:cNvSpPr>
            <a:spLocks/>
          </p:cNvSpPr>
          <p:nvPr/>
        </p:nvSpPr>
        <p:spPr bwMode="auto">
          <a:xfrm>
            <a:off x="4267200" y="2590800"/>
            <a:ext cx="304800" cy="1524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48"/>
              </a:cxn>
              <a:cxn ang="0">
                <a:pos x="48" y="0"/>
              </a:cxn>
              <a:cxn ang="0">
                <a:pos x="96" y="0"/>
              </a:cxn>
              <a:cxn ang="0">
                <a:pos x="144" y="0"/>
              </a:cxn>
              <a:cxn ang="0">
                <a:pos x="192" y="48"/>
              </a:cxn>
              <a:cxn ang="0">
                <a:pos x="192" y="96"/>
              </a:cxn>
              <a:cxn ang="0">
                <a:pos x="0" y="96"/>
              </a:cxn>
            </a:cxnLst>
            <a:rect l="0" t="0" r="r" b="b"/>
            <a:pathLst>
              <a:path w="192" h="96">
                <a:moveTo>
                  <a:pt x="0" y="96"/>
                </a:moveTo>
                <a:lnTo>
                  <a:pt x="0" y="48"/>
                </a:lnTo>
                <a:lnTo>
                  <a:pt x="48" y="0"/>
                </a:lnTo>
                <a:lnTo>
                  <a:pt x="96" y="0"/>
                </a:lnTo>
                <a:lnTo>
                  <a:pt x="144" y="0"/>
                </a:lnTo>
                <a:lnTo>
                  <a:pt x="192" y="48"/>
                </a:lnTo>
                <a:lnTo>
                  <a:pt x="192" y="96"/>
                </a:lnTo>
                <a:lnTo>
                  <a:pt x="0" y="9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685800" y="2971800"/>
            <a:ext cx="53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50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7315200" cy="4573588"/>
          </a:xfrm>
          <a:prstGeom prst="rect">
            <a:avLst/>
          </a:prstGeom>
          <a:noFill/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3200400" y="1371600"/>
            <a:ext cx="244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Area under the curve! 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562600" y="3275013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</a:rPr>
              <a:t>100%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0"/>
            <a:ext cx="332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/>
              <a:t>Probability density functions</a:t>
            </a:r>
          </a:p>
        </p:txBody>
      </p:sp>
      <p:graphicFrame>
        <p:nvGraphicFramePr>
          <p:cNvPr id="18451" name="Object 19"/>
          <p:cNvGraphicFramePr>
            <a:graphicFrameLocks noChangeAspect="1"/>
          </p:cNvGraphicFramePr>
          <p:nvPr/>
        </p:nvGraphicFramePr>
        <p:xfrm>
          <a:off x="5257800" y="2209800"/>
          <a:ext cx="1476375" cy="742950"/>
        </p:xfrm>
        <a:graphic>
          <a:graphicData uri="http://schemas.openxmlformats.org/presentationml/2006/ole">
            <p:oleObj spid="_x0000_s46082" name="Bitmap Image" r:id="rId4" imgW="1476190" imgH="743054" progId="">
              <p:embed/>
            </p:oleObj>
          </a:graphicData>
        </a:graphic>
      </p:graphicFrame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6553200" y="2438400"/>
            <a:ext cx="444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=1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3048000" y="609600"/>
            <a:ext cx="282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= 1.98</a:t>
            </a:r>
            <a:r>
              <a:rPr lang="en-US" sz="2800" u="sng"/>
              <a:t>&lt; </a:t>
            </a:r>
            <a:r>
              <a:rPr lang="en-US" sz="2800"/>
              <a:t>X </a:t>
            </a:r>
            <a:r>
              <a:rPr lang="en-US" sz="2800" u="sng"/>
              <a:t>&lt;</a:t>
            </a:r>
            <a:r>
              <a:rPr lang="en-US" sz="2800"/>
              <a:t> 2.25</a:t>
            </a:r>
          </a:p>
        </p:txBody>
      </p:sp>
      <p:sp>
        <p:nvSpPr>
          <p:cNvPr id="18453" name="Freeform 21"/>
          <p:cNvSpPr>
            <a:spLocks/>
          </p:cNvSpPr>
          <p:nvPr/>
        </p:nvSpPr>
        <p:spPr bwMode="auto">
          <a:xfrm>
            <a:off x="1600200" y="2590800"/>
            <a:ext cx="5562600" cy="3733800"/>
          </a:xfrm>
          <a:custGeom>
            <a:avLst/>
            <a:gdLst/>
            <a:ahLst/>
            <a:cxnLst>
              <a:cxn ang="0">
                <a:pos x="0" y="2304"/>
              </a:cxn>
              <a:cxn ang="0">
                <a:pos x="480" y="2064"/>
              </a:cxn>
              <a:cxn ang="0">
                <a:pos x="816" y="1776"/>
              </a:cxn>
              <a:cxn ang="0">
                <a:pos x="960" y="1536"/>
              </a:cxn>
              <a:cxn ang="0">
                <a:pos x="1152" y="1056"/>
              </a:cxn>
              <a:cxn ang="0">
                <a:pos x="1488" y="288"/>
              </a:cxn>
              <a:cxn ang="0">
                <a:pos x="1728" y="0"/>
              </a:cxn>
              <a:cxn ang="0">
                <a:pos x="1824" y="0"/>
              </a:cxn>
              <a:cxn ang="0">
                <a:pos x="1920" y="96"/>
              </a:cxn>
              <a:cxn ang="0">
                <a:pos x="2256" y="672"/>
              </a:cxn>
              <a:cxn ang="0">
                <a:pos x="2544" y="1440"/>
              </a:cxn>
              <a:cxn ang="0">
                <a:pos x="2736" y="1776"/>
              </a:cxn>
              <a:cxn ang="0">
                <a:pos x="3168" y="2160"/>
              </a:cxn>
              <a:cxn ang="0">
                <a:pos x="3504" y="2352"/>
              </a:cxn>
              <a:cxn ang="0">
                <a:pos x="0" y="2352"/>
              </a:cxn>
              <a:cxn ang="0">
                <a:pos x="0" y="2304"/>
              </a:cxn>
            </a:cxnLst>
            <a:rect l="0" t="0" r="r" b="b"/>
            <a:pathLst>
              <a:path w="3504" h="2352">
                <a:moveTo>
                  <a:pt x="0" y="2304"/>
                </a:moveTo>
                <a:lnTo>
                  <a:pt x="480" y="2064"/>
                </a:lnTo>
                <a:lnTo>
                  <a:pt x="816" y="1776"/>
                </a:lnTo>
                <a:lnTo>
                  <a:pt x="960" y="1536"/>
                </a:lnTo>
                <a:lnTo>
                  <a:pt x="1152" y="1056"/>
                </a:lnTo>
                <a:lnTo>
                  <a:pt x="1488" y="288"/>
                </a:lnTo>
                <a:lnTo>
                  <a:pt x="1728" y="0"/>
                </a:lnTo>
                <a:lnTo>
                  <a:pt x="1824" y="0"/>
                </a:lnTo>
                <a:lnTo>
                  <a:pt x="1920" y="96"/>
                </a:lnTo>
                <a:lnTo>
                  <a:pt x="2256" y="672"/>
                </a:lnTo>
                <a:lnTo>
                  <a:pt x="2544" y="1440"/>
                </a:lnTo>
                <a:lnTo>
                  <a:pt x="2736" y="1776"/>
                </a:lnTo>
                <a:lnTo>
                  <a:pt x="3168" y="2160"/>
                </a:lnTo>
                <a:lnTo>
                  <a:pt x="3504" y="2352"/>
                </a:lnTo>
                <a:lnTo>
                  <a:pt x="0" y="2352"/>
                </a:lnTo>
                <a:lnTo>
                  <a:pt x="0" y="23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685800" y="2971800"/>
            <a:ext cx="53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7" grpId="0"/>
      <p:bldP spid="184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-228600"/>
            <a:ext cx="7086600" cy="637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76200" y="762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/>
              <a:t>Normal Distribution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410200"/>
            <a:ext cx="75565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33400" y="762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All real values</a:t>
            </a:r>
            <a:r>
              <a:rPr lang="en-US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304800" y="5181600"/>
            <a:ext cx="8610600" cy="167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228600" y="1752600"/>
            <a:ext cx="3200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/>
              <a:t>Add enough samples together and you get this bad boy</a:t>
            </a:r>
          </a:p>
          <a:p>
            <a:r>
              <a:rPr lang="en-US" sz="2800"/>
              <a:t>=additive</a:t>
            </a: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52400" y="1676400"/>
            <a:ext cx="28956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three-distributi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7315200" cy="5154613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446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b="1"/>
              <a:t>Normal Distribution Example: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895600" y="685800"/>
            <a:ext cx="264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/>
              <a:t>Height of students</a:t>
            </a:r>
          </a:p>
        </p:txBody>
      </p:sp>
      <p:pic>
        <p:nvPicPr>
          <p:cNvPr id="3081" name="Picture 9" descr="4876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33400"/>
            <a:ext cx="8077200" cy="6243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A </a:t>
            </a:r>
            <a:r>
              <a:rPr lang="en-US" b="1" dirty="0" smtClean="0"/>
              <a:t>random variable</a:t>
            </a:r>
            <a:r>
              <a:rPr lang="en-US" dirty="0" smtClean="0"/>
              <a:t> is a variable (typically represented by </a:t>
            </a:r>
            <a:r>
              <a:rPr lang="en-US" i="1" dirty="0" smtClean="0"/>
              <a:t>x</a:t>
            </a:r>
            <a:r>
              <a:rPr lang="en-US" dirty="0" smtClean="0"/>
              <a:t>) that has a single numerical value that is determined by chance.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</a:t>
            </a:r>
            <a:r>
              <a:rPr lang="en-US" b="1" dirty="0" smtClean="0"/>
              <a:t>probability distribution</a:t>
            </a:r>
            <a:r>
              <a:rPr lang="en-US" dirty="0" smtClean="0"/>
              <a:t> is a graph, table, or formula that gives the probability for each value of the random variable.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457200"/>
            <a:ext cx="5791200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-533400" y="0"/>
            <a:ext cx="4495800" cy="1143000"/>
          </a:xfrm>
        </p:spPr>
        <p:txBody>
          <a:bodyPr/>
          <a:lstStyle/>
          <a:p>
            <a:r>
              <a:rPr lang="en-US"/>
              <a:t>Log-normal</a:t>
            </a: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340350"/>
            <a:ext cx="83058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85800" y="914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Positive real values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0" y="5105400"/>
            <a:ext cx="9144000" cy="1752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255" name="Object 15"/>
          <p:cNvGraphicFramePr>
            <a:graphicFrameLocks noChangeAspect="1"/>
          </p:cNvGraphicFramePr>
          <p:nvPr/>
        </p:nvGraphicFramePr>
        <p:xfrm>
          <a:off x="3276600" y="228600"/>
          <a:ext cx="495300" cy="609600"/>
        </p:xfrm>
        <a:graphic>
          <a:graphicData uri="http://schemas.openxmlformats.org/presentationml/2006/ole">
            <p:oleObj spid="_x0000_s49154" name="Bitmap Image" r:id="rId5" imgW="495369" imgH="609524" progId="">
              <p:embed/>
            </p:oleObj>
          </a:graphicData>
        </a:graphic>
      </p:graphicFrame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76200" y="1311275"/>
            <a:ext cx="3200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/>
              <a:t>The product of many independent samples from same distribution</a:t>
            </a:r>
          </a:p>
          <a:p>
            <a:pPr algn="ctr"/>
            <a:r>
              <a:rPr lang="en-US" sz="2800"/>
              <a:t>=multiplicative</a:t>
            </a:r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152400" y="1371600"/>
            <a:ext cx="3276600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8229600" cy="1143000"/>
          </a:xfrm>
        </p:spPr>
        <p:txBody>
          <a:bodyPr/>
          <a:lstStyle/>
          <a:p>
            <a:r>
              <a:rPr lang="en-US" sz="2800"/>
              <a:t>Population sizes in Deer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-457200" y="-304800"/>
            <a:ext cx="4495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2800">
                <a:solidFill>
                  <a:schemeClr val="tx2"/>
                </a:solidFill>
              </a:rPr>
              <a:t>Log-normal example</a:t>
            </a:r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381000" y="1371600"/>
          <a:ext cx="8458200" cy="4622800"/>
        </p:xfrm>
        <a:graphic>
          <a:graphicData uri="http://schemas.openxmlformats.org/presentationml/2006/ole">
            <p:oleObj spid="_x0000_s50178" name="Bitmap Image" r:id="rId3" imgW="9600000" imgH="524900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914400"/>
            <a:ext cx="541020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28600"/>
            <a:ext cx="2895600" cy="1143000"/>
          </a:xfrm>
        </p:spPr>
        <p:txBody>
          <a:bodyPr/>
          <a:lstStyle/>
          <a:p>
            <a:r>
              <a:rPr lang="en-US"/>
              <a:t>Gamma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52400" y="1752600"/>
            <a:ext cx="3352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 sz="2800"/>
              <a:t>The distribution of waiting times until a certain number of events take place</a:t>
            </a:r>
            <a:r>
              <a:rPr lang="en-US"/>
              <a:t> </a:t>
            </a:r>
          </a:p>
        </p:txBody>
      </p:sp>
      <p:pic>
        <p:nvPicPr>
          <p:cNvPr id="4108" name="Picture 12" descr="hulk_col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76200"/>
            <a:ext cx="1143000" cy="760413"/>
          </a:xfrm>
          <a:prstGeom prst="rect">
            <a:avLst/>
          </a:prstGeom>
          <a:noFill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19725"/>
            <a:ext cx="89154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04800" y="6096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Positive real values</a:t>
            </a: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5181600"/>
            <a:ext cx="9144000" cy="1676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152400" y="1676400"/>
            <a:ext cx="32766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304800" y="762000"/>
          <a:ext cx="7543800" cy="5334000"/>
        </p:xfrm>
        <a:graphic>
          <a:graphicData uri="http://schemas.openxmlformats.org/presentationml/2006/ole">
            <p:oleObj spid="_x0000_s52226" name="Bitmap Image" r:id="rId3" imgW="5172797" imgH="3657143" progId="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57600" y="8382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/>
              <a:t>Time till death of (</a:t>
            </a:r>
            <a:r>
              <a:rPr lang="el-GR"/>
              <a:t>α</a:t>
            </a:r>
            <a:r>
              <a:rPr lang="en-US"/>
              <a:t>) crabs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>
          <a:xfrm>
            <a:off x="76200" y="-228600"/>
            <a:ext cx="3200400" cy="1143000"/>
          </a:xfrm>
          <a:noFill/>
          <a:ln/>
        </p:spPr>
        <p:txBody>
          <a:bodyPr/>
          <a:lstStyle/>
          <a:p>
            <a:r>
              <a:rPr lang="en-US" sz="2800" b="1"/>
              <a:t>Gamma example</a:t>
            </a:r>
          </a:p>
        </p:txBody>
      </p:sp>
      <p:pic>
        <p:nvPicPr>
          <p:cNvPr id="5132" name="Picture 12" descr="What Is the Life Span of a King Crab? thumbnai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905000"/>
            <a:ext cx="3048000" cy="2286000"/>
          </a:xfrm>
          <a:prstGeom prst="rect">
            <a:avLst/>
          </a:prstGeom>
          <a:noFill/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1981200" y="838200"/>
            <a:ext cx="639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l-GR"/>
              <a:t>α</a:t>
            </a:r>
            <a:r>
              <a:rPr lang="en-US"/>
              <a:t> =1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381000" y="6248400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/>
              <a:t>What is the probability that there will be one crab death under 200 days?</a:t>
            </a:r>
          </a:p>
        </p:txBody>
      </p:sp>
      <p:sp>
        <p:nvSpPr>
          <p:cNvPr id="5136" name="Freeform 16"/>
          <p:cNvSpPr>
            <a:spLocks/>
          </p:cNvSpPr>
          <p:nvPr/>
        </p:nvSpPr>
        <p:spPr bwMode="auto">
          <a:xfrm>
            <a:off x="1446213" y="1676400"/>
            <a:ext cx="1752600" cy="3505200"/>
          </a:xfrm>
          <a:custGeom>
            <a:avLst/>
            <a:gdLst/>
            <a:ahLst/>
            <a:cxnLst>
              <a:cxn ang="0">
                <a:pos x="0" y="2208"/>
              </a:cxn>
              <a:cxn ang="0">
                <a:pos x="0" y="0"/>
              </a:cxn>
              <a:cxn ang="0">
                <a:pos x="96" y="48"/>
              </a:cxn>
              <a:cxn ang="0">
                <a:pos x="240" y="384"/>
              </a:cxn>
              <a:cxn ang="0">
                <a:pos x="576" y="1104"/>
              </a:cxn>
              <a:cxn ang="0">
                <a:pos x="768" y="1344"/>
              </a:cxn>
              <a:cxn ang="0">
                <a:pos x="1104" y="1584"/>
              </a:cxn>
              <a:cxn ang="0">
                <a:pos x="1104" y="2208"/>
              </a:cxn>
              <a:cxn ang="0">
                <a:pos x="48" y="2208"/>
              </a:cxn>
              <a:cxn ang="0">
                <a:pos x="0" y="2208"/>
              </a:cxn>
            </a:cxnLst>
            <a:rect l="0" t="0" r="r" b="b"/>
            <a:pathLst>
              <a:path w="1104" h="2208">
                <a:moveTo>
                  <a:pt x="0" y="2208"/>
                </a:moveTo>
                <a:lnTo>
                  <a:pt x="0" y="0"/>
                </a:lnTo>
                <a:lnTo>
                  <a:pt x="96" y="48"/>
                </a:lnTo>
                <a:lnTo>
                  <a:pt x="240" y="384"/>
                </a:lnTo>
                <a:lnTo>
                  <a:pt x="576" y="1104"/>
                </a:lnTo>
                <a:lnTo>
                  <a:pt x="768" y="1344"/>
                </a:lnTo>
                <a:lnTo>
                  <a:pt x="1104" y="1584"/>
                </a:lnTo>
                <a:lnTo>
                  <a:pt x="1104" y="2208"/>
                </a:lnTo>
                <a:lnTo>
                  <a:pt x="48" y="2208"/>
                </a:lnTo>
                <a:lnTo>
                  <a:pt x="0" y="220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/>
      <p:bldP spid="51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-2438400" y="0"/>
            <a:ext cx="8229600" cy="1143000"/>
          </a:xfrm>
        </p:spPr>
        <p:txBody>
          <a:bodyPr/>
          <a:lstStyle/>
          <a:p>
            <a:r>
              <a:rPr lang="en-US"/>
              <a:t>Exponential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0"/>
            <a:ext cx="64770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04800" y="1981200"/>
            <a:ext cx="2971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800" b="1"/>
              <a:t>The distribution of waiting times for a single event to happen</a:t>
            </a:r>
            <a:r>
              <a:rPr lang="en-US"/>
              <a:t> 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5486400"/>
            <a:ext cx="88265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81000" y="914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</a:rPr>
              <a:t>Positive real values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5410200"/>
            <a:ext cx="9144000" cy="1447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76200" y="1905000"/>
            <a:ext cx="32766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83" name="Object 15"/>
          <p:cNvGraphicFramePr>
            <a:graphicFrameLocks noChangeAspect="1"/>
          </p:cNvGraphicFramePr>
          <p:nvPr/>
        </p:nvGraphicFramePr>
        <p:xfrm>
          <a:off x="1524000" y="838200"/>
          <a:ext cx="6934200" cy="5038725"/>
        </p:xfrm>
        <a:graphic>
          <a:graphicData uri="http://schemas.openxmlformats.org/presentationml/2006/ole">
            <p:oleObj spid="_x0000_s54274" name="Bitmap Image" r:id="rId3" imgW="4772691" imgH="3467584" progId="">
              <p:embed/>
            </p:oleObj>
          </a:graphicData>
        </a:graphic>
      </p:graphicFrame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505200" y="609600"/>
            <a:ext cx="856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 b="1"/>
              <a:t>Oyster survival</a:t>
            </a:r>
          </a:p>
        </p:txBody>
      </p:sp>
      <p:pic>
        <p:nvPicPr>
          <p:cNvPr id="7180" name="Picture 12" descr="ANd9GcRxlDG0F_OZ-6kkCu-Euq3OG-HOaR2nBcKd0s1wmySEAWUC6O2Sj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295400"/>
            <a:ext cx="2857500" cy="1990725"/>
          </a:xfrm>
          <a:prstGeom prst="rect">
            <a:avLst/>
          </a:prstGeom>
          <a:noFill/>
        </p:spPr>
      </p:pic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0"/>
            <a:ext cx="856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r>
              <a:rPr lang="en-US" b="1"/>
              <a:t>Exponential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Distributions are often related to each other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866900"/>
            <a:ext cx="70104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Probability and Rules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understand ecological models need to understand basic probability</a:t>
            </a:r>
          </a:p>
          <a:p>
            <a:endParaRPr lang="en-US" dirty="0" smtClean="0"/>
          </a:p>
          <a:p>
            <a:r>
              <a:rPr lang="en-US" dirty="0" smtClean="0"/>
              <a:t>Define:</a:t>
            </a:r>
          </a:p>
          <a:p>
            <a:pPr lvl="2"/>
            <a:r>
              <a:rPr lang="en-US" dirty="0" smtClean="0"/>
              <a:t>All possible outcomes that could occur</a:t>
            </a:r>
          </a:p>
          <a:p>
            <a:pPr lvl="2"/>
            <a:r>
              <a:rPr lang="en-US" dirty="0" smtClean="0"/>
              <a:t>Frequency that certain outcomes occur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5885" y="5181600"/>
            <a:ext cx="785222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Probability of an even happening = # of ways it can happen/Total # of outcomes</a:t>
            </a:r>
          </a:p>
          <a:p>
            <a:endParaRPr lang="en-US" dirty="0" smtClean="0"/>
          </a:p>
          <a:p>
            <a:r>
              <a:rPr lang="en-US" dirty="0" smtClean="0"/>
              <a:t>Sum of all the probabilities is always 1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Mutually Exclusive events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105400" y="1166018"/>
            <a:ext cx="4038600" cy="4525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429000"/>
            <a:ext cx="4470400" cy="29951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2514600"/>
            <a:ext cx="3632200" cy="272415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If event A happened then event  B cannot happen at the same time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05400" y="53340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or B = </a:t>
            </a:r>
            <a:r>
              <a:rPr lang="en-US" dirty="0" err="1" smtClean="0"/>
              <a:t>Prob(A</a:t>
            </a:r>
            <a:r>
              <a:rPr lang="en-US" dirty="0" smtClean="0"/>
              <a:t> U B)</a:t>
            </a:r>
          </a:p>
          <a:p>
            <a:endParaRPr lang="en-US" dirty="0" smtClean="0"/>
          </a:p>
          <a:p>
            <a:r>
              <a:rPr lang="en-US" dirty="0" err="1" smtClean="0"/>
              <a:t>Prob(A</a:t>
            </a:r>
            <a:r>
              <a:rPr lang="en-US" dirty="0" smtClean="0"/>
              <a:t> or B) = </a:t>
            </a:r>
            <a:r>
              <a:rPr lang="en-US" dirty="0" err="1" smtClean="0"/>
              <a:t>Prob(A</a:t>
            </a:r>
            <a:r>
              <a:rPr lang="en-US" dirty="0" smtClean="0"/>
              <a:t>) + </a:t>
            </a:r>
            <a:r>
              <a:rPr lang="en-US" dirty="0" err="1" smtClean="0"/>
              <a:t>Prob(B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Joint Probability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Want to know the probability that two events will occur together at the same time</a:t>
            </a:r>
          </a:p>
          <a:p>
            <a:r>
              <a:rPr lang="en-US" dirty="0" smtClean="0"/>
              <a:t>Probability bear will catch male fish larger than 30cm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29919" y="5410200"/>
            <a:ext cx="5084162" cy="100435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P (A or B) = P(A) + P(B) – P(A&amp;B)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800" y="1841246"/>
            <a:ext cx="4775200" cy="3175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Practical Uses of Probability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calculate confidence intervals for parameters. </a:t>
            </a:r>
          </a:p>
          <a:p>
            <a:r>
              <a:rPr lang="en-US" dirty="0"/>
              <a:t>C</a:t>
            </a:r>
            <a:r>
              <a:rPr lang="en-US" dirty="0" smtClean="0"/>
              <a:t>alculate critical regions for hypothesis tests.</a:t>
            </a:r>
          </a:p>
          <a:p>
            <a:r>
              <a:rPr lang="en-US" dirty="0" smtClean="0"/>
              <a:t>How likely is a </a:t>
            </a:r>
            <a:r>
              <a:rPr lang="en-US" smtClean="0"/>
              <a:t>particular outcome?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Independent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Event A has no influence on event B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Multiply the probabilities to find the combined probability of a series of independent events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911600"/>
            <a:ext cx="3810000" cy="2489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19506933">
            <a:off x="5198280" y="4868924"/>
            <a:ext cx="2515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Not independent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048000"/>
            <a:ext cx="3587220" cy="334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Conditional Probability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Events are not independent from each other (dependent)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probability that event B will occur given that A has already</a:t>
            </a:r>
            <a:r>
              <a:rPr lang="en-US" dirty="0" smtClean="0"/>
              <a:t> occurred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18" y="3562961"/>
            <a:ext cx="3659139" cy="2485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578" y="4025900"/>
            <a:ext cx="3378200" cy="119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conditional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Infection status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93" y="3429000"/>
            <a:ext cx="3159707" cy="228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3198167"/>
            <a:ext cx="129540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Has lice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4953000"/>
            <a:ext cx="1638300" cy="1200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Does not have lice lice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1800" y="2286000"/>
            <a:ext cx="12954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Infected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3429000"/>
            <a:ext cx="19812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Not Infected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810000" y="3429000"/>
            <a:ext cx="7620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57600" y="4953000"/>
            <a:ext cx="9144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867400" y="2590800"/>
            <a:ext cx="8382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6" idx="3"/>
          </p:cNvCxnSpPr>
          <p:nvPr/>
        </p:nvCxnSpPr>
        <p:spPr>
          <a:xfrm>
            <a:off x="5867400" y="3429000"/>
            <a:ext cx="5334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http://www.youtube.com/watch?v=mhlc7peGlGg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791649"/>
            <a:ext cx="4895850" cy="4066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/>
          <a:lstStyle/>
          <a:p>
            <a:r>
              <a:rPr lang="en-US" dirty="0" smtClean="0"/>
              <a:t>The number of red mites counted on each of 150 apple leaves</a:t>
            </a:r>
          </a:p>
          <a:p>
            <a:r>
              <a:rPr lang="en-US" dirty="0" smtClean="0"/>
              <a:t>Suppose that each mite had an equal probability of finding itself on a leaf, irrespective of the number of other mites present on a leaf</a:t>
            </a:r>
          </a:p>
          <a:p>
            <a:r>
              <a:rPr lang="en-US" dirty="0" smtClean="0"/>
              <a:t>How would a random distribution of mites over the leaves appear?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462784"/>
            <a:ext cx="3579368" cy="239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US" dirty="0" smtClean="0"/>
              <a:t>Burrow survey before and after cattle grazing</a:t>
            </a:r>
          </a:p>
          <a:p>
            <a:r>
              <a:rPr lang="en-US" dirty="0" smtClean="0"/>
              <a:t>Recorded if a burrow entrance was open or collapsed</a:t>
            </a:r>
          </a:p>
          <a:p>
            <a:r>
              <a:rPr lang="en-US" dirty="0" smtClean="0"/>
              <a:t>Compared the pre-grazing condition to the post grazing condition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955032"/>
            <a:ext cx="3759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124200" y="1098550"/>
            <a:ext cx="59547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>
                <a:latin typeface="Futura Md" pitchFamily="34" charset="0"/>
              </a:rPr>
              <a:t>• </a:t>
            </a:r>
            <a:r>
              <a:rPr lang="en-US"/>
              <a:t>300 male minks</a:t>
            </a:r>
          </a:p>
          <a:p>
            <a:r>
              <a:rPr lang="en-US">
                <a:latin typeface="Futura Md" pitchFamily="34" charset="0"/>
              </a:rPr>
              <a:t>• </a:t>
            </a:r>
            <a:r>
              <a:rPr lang="en-US"/>
              <a:t>Interested in growth rates between 5 different</a:t>
            </a:r>
          </a:p>
          <a:p>
            <a:r>
              <a:rPr lang="en-US"/>
              <a:t>  colors of mink</a:t>
            </a:r>
          </a:p>
          <a:p>
            <a:r>
              <a:rPr lang="en-US">
                <a:latin typeface="Futura Md" pitchFamily="34" charset="0"/>
              </a:rPr>
              <a:t>•</a:t>
            </a:r>
            <a:r>
              <a:rPr lang="en-US"/>
              <a:t> Brown color type is thought to have a very rapid growth</a:t>
            </a:r>
          </a:p>
          <a:p>
            <a:r>
              <a:rPr lang="en-US"/>
              <a:t>   rate</a:t>
            </a:r>
          </a:p>
          <a:p>
            <a:endParaRPr lang="en-US"/>
          </a:p>
        </p:txBody>
      </p:sp>
      <p:pic>
        <p:nvPicPr>
          <p:cNvPr id="19466" name="Picture 10" descr="a06fig02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805238"/>
            <a:ext cx="7543800" cy="3052762"/>
          </a:xfrm>
          <a:prstGeom prst="rect">
            <a:avLst/>
          </a:prstGeom>
          <a:noFill/>
        </p:spPr>
      </p:pic>
      <p:pic>
        <p:nvPicPr>
          <p:cNvPr id="19468" name="Picture 12" descr="rescued-wild-mink-at-cw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838200"/>
            <a:ext cx="2571750" cy="2133600"/>
          </a:xfrm>
          <a:prstGeom prst="rect">
            <a:avLst/>
          </a:prstGeom>
          <a:noFill/>
        </p:spPr>
      </p:pic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838200" y="3352800"/>
            <a:ext cx="749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What distribution would like fit the body weight of brown minks vs. time?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Sage-grouse populations are estimated by attendance at </a:t>
            </a:r>
            <a:r>
              <a:rPr lang="en-US" dirty="0" err="1" smtClean="0"/>
              <a:t>leks</a:t>
            </a:r>
            <a:endParaRPr lang="en-US" dirty="0" smtClean="0"/>
          </a:p>
          <a:p>
            <a:r>
              <a:rPr lang="en-US" dirty="0" smtClean="0"/>
              <a:t>You survey males and females at all the </a:t>
            </a:r>
            <a:r>
              <a:rPr lang="en-US" dirty="0" err="1" smtClean="0"/>
              <a:t>leks</a:t>
            </a:r>
            <a:r>
              <a:rPr lang="en-US" dirty="0" smtClean="0"/>
              <a:t> in Idaho for one breeding season</a:t>
            </a:r>
          </a:p>
          <a:p>
            <a:r>
              <a:rPr lang="en-US" dirty="0" smtClean="0"/>
              <a:t>What would you expect </a:t>
            </a:r>
          </a:p>
          <a:p>
            <a:pPr>
              <a:buNone/>
            </a:pPr>
            <a:r>
              <a:rPr lang="en-US" dirty="0" smtClean="0"/>
              <a:t>the distribution to look</a:t>
            </a:r>
          </a:p>
          <a:p>
            <a:pPr>
              <a:buNone/>
            </a:pPr>
            <a:r>
              <a:rPr lang="en-US" dirty="0" smtClean="0"/>
              <a:t>like?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657600"/>
            <a:ext cx="3987800" cy="2981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Discrete Distributions – The outcomes are a set of integers</a:t>
            </a:r>
          </a:p>
          <a:p>
            <a:pPr lvl="1"/>
            <a:r>
              <a:rPr lang="en-US" dirty="0" smtClean="0"/>
              <a:t>Describe counting or sampling processes</a:t>
            </a:r>
          </a:p>
          <a:p>
            <a:pPr lvl="1"/>
            <a:r>
              <a:rPr lang="en-US" dirty="0" smtClean="0"/>
              <a:t>Ranges that include some or all of the nonnegative integers</a:t>
            </a:r>
          </a:p>
          <a:p>
            <a:r>
              <a:rPr lang="en-US" dirty="0" smtClean="0"/>
              <a:t> Continuous Distributions – A probability distribution over continuous range of values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Binomial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Each trial can only have one of two values</a:t>
            </a:r>
          </a:p>
          <a:p>
            <a:pPr lvl="1"/>
            <a:r>
              <a:rPr lang="en-US" dirty="0" smtClean="0"/>
              <a:t>black/white, yes/no, alive/dead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3351" r="2463"/>
          <a:stretch>
            <a:fillRect/>
          </a:stretch>
        </p:blipFill>
        <p:spPr bwMode="auto">
          <a:xfrm>
            <a:off x="609600" y="2768793"/>
            <a:ext cx="6304332" cy="386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52400" y="3733800"/>
            <a:ext cx="461665" cy="16764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dirty="0" smtClean="0"/>
              <a:t>Probability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86200" y="6553200"/>
            <a:ext cx="2362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# of successes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0" y="2743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 =0.1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581400" y="3810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 =0.5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257800" y="3429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 smtClean="0"/>
              <a:t> =0.8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742937"/>
            <a:ext cx="4724400" cy="16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Poisson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914400"/>
            <a:ext cx="8763000" cy="1981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Gives the distribution of the number of individuals, arrivals, events, counts, etc. in a given unit of counting effort</a:t>
            </a:r>
          </a:p>
          <a:p>
            <a:r>
              <a:rPr lang="en-US" sz="2800" dirty="0" smtClean="0"/>
              <a:t>Use Poisson when the number counts could be limitless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810476"/>
            <a:ext cx="5105400" cy="4199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Poisson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693" y="1560017"/>
            <a:ext cx="8229600" cy="221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4114800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Number of seeds falling in a gap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number of offspring produced in a season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number of prey caught per unit time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4191000" y="2438400"/>
            <a:ext cx="2286000" cy="22860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Binomial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6002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Counts the number of failures before a predetermined number of success occurs</a:t>
            </a:r>
          </a:p>
          <a:p>
            <a:r>
              <a:rPr lang="en-US" dirty="0" smtClean="0"/>
              <a:t>Good at describing a patchy or clumped distribution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521" t="5357" r="4930" b="3571"/>
          <a:stretch>
            <a:fillRect/>
          </a:stretch>
        </p:blipFill>
        <p:spPr bwMode="auto">
          <a:xfrm>
            <a:off x="2095500" y="2819400"/>
            <a:ext cx="4953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Binomial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05400"/>
            <a:ext cx="8229600" cy="1371600"/>
          </a:xfrm>
        </p:spPr>
        <p:txBody>
          <a:bodyPr/>
          <a:lstStyle/>
          <a:p>
            <a:r>
              <a:rPr lang="en-US" dirty="0" smtClean="0"/>
              <a:t>Variance can be larger than the mean (</a:t>
            </a:r>
            <a:r>
              <a:rPr lang="en-US" dirty="0" err="1" smtClean="0"/>
              <a:t>overdispersed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62" y="1434730"/>
            <a:ext cx="7468738" cy="358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514600" y="3352800"/>
            <a:ext cx="5105400" cy="45720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1027</Words>
  <Application>Microsoft Macintosh PowerPoint</Application>
  <PresentationFormat>On-screen Show (4:3)</PresentationFormat>
  <Paragraphs>163</Paragraphs>
  <Slides>37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Bitmap Image</vt:lpstr>
      <vt:lpstr>What is a probability distribution?</vt:lpstr>
      <vt:lpstr>Slide 2</vt:lpstr>
      <vt:lpstr>Practical Uses of Probability Distributions</vt:lpstr>
      <vt:lpstr>Definitions</vt:lpstr>
      <vt:lpstr>Binomial</vt:lpstr>
      <vt:lpstr>Poisson </vt:lpstr>
      <vt:lpstr>Poisson</vt:lpstr>
      <vt:lpstr>Negative Binomial</vt:lpstr>
      <vt:lpstr>Negative Binomial</vt:lpstr>
      <vt:lpstr>Geometric</vt:lpstr>
      <vt:lpstr>Beta-Binomial</vt:lpstr>
      <vt:lpstr>Continuous Distributions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Log-normal</vt:lpstr>
      <vt:lpstr>Population sizes in Deer</vt:lpstr>
      <vt:lpstr>Gamma</vt:lpstr>
      <vt:lpstr>Gamma example</vt:lpstr>
      <vt:lpstr>Exponential</vt:lpstr>
      <vt:lpstr>Slide 25</vt:lpstr>
      <vt:lpstr>Distributions are often related to each other</vt:lpstr>
      <vt:lpstr>Probability and Rules</vt:lpstr>
      <vt:lpstr> Mutually Exclusive events</vt:lpstr>
      <vt:lpstr> Joint Probability</vt:lpstr>
      <vt:lpstr> Independent events</vt:lpstr>
      <vt:lpstr> Conditional Probability</vt:lpstr>
      <vt:lpstr>Example of conditional</vt:lpstr>
      <vt:lpstr>Example</vt:lpstr>
      <vt:lpstr>Example</vt:lpstr>
      <vt:lpstr>Example</vt:lpstr>
      <vt:lpstr>Example</vt:lpstr>
      <vt:lpstr>Example</vt:lpstr>
    </vt:vector>
  </TitlesOfParts>
  <Company>University of Idaho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probability distribution?</dc:title>
  <dc:creator>Owner</dc:creator>
  <cp:lastModifiedBy>Amy Ulappa</cp:lastModifiedBy>
  <cp:revision>26</cp:revision>
  <dcterms:created xsi:type="dcterms:W3CDTF">2013-02-05T21:29:46Z</dcterms:created>
  <dcterms:modified xsi:type="dcterms:W3CDTF">2013-02-05T21:56:32Z</dcterms:modified>
</cp:coreProperties>
</file>